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1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58" r:id="rId15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000099"/>
    <a:srgbClr val="422C16"/>
    <a:srgbClr val="0C788E"/>
    <a:srgbClr val="321900"/>
    <a:srgbClr val="003300"/>
    <a:srgbClr val="5F5F5F"/>
    <a:srgbClr val="1C1C1C"/>
    <a:srgbClr val="333333"/>
    <a:srgbClr val="3366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1575" autoAdjust="0"/>
    <p:restoredTop sz="94652" autoAdjust="0"/>
  </p:normalViewPr>
  <p:slideViewPr>
    <p:cSldViewPr>
      <p:cViewPr varScale="1">
        <p:scale>
          <a:sx n="65" d="100"/>
          <a:sy n="65" d="100"/>
        </p:scale>
        <p:origin x="-120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198CE3-F975-46FE-B897-B46C7D74A0BA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DBE9D8-38D3-4001-A161-DB4B0E86636B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35BF6E-6FAC-4FF5-92BA-B033116820C4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1B904B-408B-4DBE-907D-2F874A2AB5A8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E9BFFE-4AF0-4600-8FF5-249A93C058FB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114782-57DF-4746-A38E-6BB62EA71427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B513BF-BFEC-49CF-90C6-5F3BF5A5EA80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7E9AC5-4185-4907-A1D3-E7AC7451FD3D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6D3526-AAB3-4791-90A3-FEDF79AE4166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CFC0AE-6648-4EBC-8A8B-E6AD549DC538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EDBB90-4E22-4E36-9D0F-371AA8D96736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FF4FC88-FA3D-4BB5-B859-7F6C99B1646B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4" name="Rectangle 126"/>
          <p:cNvSpPr>
            <a:spLocks noChangeArrowheads="1"/>
          </p:cNvSpPr>
          <p:nvPr/>
        </p:nvSpPr>
        <p:spPr bwMode="auto">
          <a:xfrm>
            <a:off x="2714612" y="4071942"/>
            <a:ext cx="6215106" cy="1643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s-UY" sz="3200" b="1" dirty="0" err="1" smtClean="0">
                <a:solidFill>
                  <a:srgbClr val="000099"/>
                </a:solidFill>
              </a:rPr>
              <a:t>Metode</a:t>
            </a:r>
            <a:r>
              <a:rPr lang="es-UY" sz="3200" b="1" dirty="0" smtClean="0">
                <a:solidFill>
                  <a:srgbClr val="000099"/>
                </a:solidFill>
              </a:rPr>
              <a:t> </a:t>
            </a:r>
            <a:r>
              <a:rPr lang="es-UY" sz="3200" b="1" i="1" dirty="0" err="1" smtClean="0">
                <a:solidFill>
                  <a:srgbClr val="000099"/>
                </a:solidFill>
              </a:rPr>
              <a:t>Stated</a:t>
            </a:r>
            <a:r>
              <a:rPr lang="es-UY" sz="3200" b="1" i="1" dirty="0" smtClean="0">
                <a:solidFill>
                  <a:srgbClr val="000099"/>
                </a:solidFill>
              </a:rPr>
              <a:t> </a:t>
            </a:r>
            <a:r>
              <a:rPr lang="es-UY" sz="3200" b="1" i="1" dirty="0" err="1" smtClean="0">
                <a:solidFill>
                  <a:srgbClr val="000099"/>
                </a:solidFill>
              </a:rPr>
              <a:t>Damage</a:t>
            </a:r>
            <a:r>
              <a:rPr lang="es-UY" sz="3200" b="1" i="1" dirty="0" smtClean="0">
                <a:solidFill>
                  <a:srgbClr val="000099"/>
                </a:solidFill>
              </a:rPr>
              <a:t> </a:t>
            </a:r>
            <a:r>
              <a:rPr lang="es-UY" sz="3200" b="1" i="1" dirty="0" err="1" smtClean="0">
                <a:solidFill>
                  <a:srgbClr val="000099"/>
                </a:solidFill>
              </a:rPr>
              <a:t>Function</a:t>
            </a:r>
            <a:r>
              <a:rPr lang="es-UY" sz="3200" b="1" i="1" dirty="0" smtClean="0">
                <a:solidFill>
                  <a:srgbClr val="000099"/>
                </a:solidFill>
              </a:rPr>
              <a:t> </a:t>
            </a:r>
            <a:r>
              <a:rPr lang="es-UY" sz="3200" b="1" dirty="0" err="1" smtClean="0">
                <a:solidFill>
                  <a:srgbClr val="000099"/>
                </a:solidFill>
              </a:rPr>
              <a:t>untuk</a:t>
            </a:r>
            <a:r>
              <a:rPr lang="es-UY" sz="3200" b="1" dirty="0" smtClean="0">
                <a:solidFill>
                  <a:srgbClr val="000099"/>
                </a:solidFill>
              </a:rPr>
              <a:t> </a:t>
            </a:r>
            <a:r>
              <a:rPr lang="es-UY" sz="3200" b="1" dirty="0" err="1" smtClean="0">
                <a:solidFill>
                  <a:srgbClr val="000099"/>
                </a:solidFill>
              </a:rPr>
              <a:t>Penilaian</a:t>
            </a:r>
            <a:r>
              <a:rPr lang="es-UY" sz="3200" b="1" dirty="0" smtClean="0">
                <a:solidFill>
                  <a:srgbClr val="000099"/>
                </a:solidFill>
              </a:rPr>
              <a:t> </a:t>
            </a:r>
            <a:r>
              <a:rPr lang="es-UY" sz="3200" b="1" dirty="0" err="1" smtClean="0">
                <a:solidFill>
                  <a:srgbClr val="000099"/>
                </a:solidFill>
              </a:rPr>
              <a:t>Kerugian</a:t>
            </a:r>
            <a:r>
              <a:rPr lang="es-UY" sz="3200" b="1" dirty="0" smtClean="0">
                <a:solidFill>
                  <a:srgbClr val="000099"/>
                </a:solidFill>
              </a:rPr>
              <a:t> </a:t>
            </a:r>
            <a:r>
              <a:rPr lang="es-UY" sz="3200" b="1" dirty="0" err="1" smtClean="0">
                <a:solidFill>
                  <a:srgbClr val="000099"/>
                </a:solidFill>
              </a:rPr>
              <a:t>Akibat</a:t>
            </a:r>
            <a:r>
              <a:rPr lang="es-UY" sz="3200" b="1" dirty="0" smtClean="0">
                <a:solidFill>
                  <a:srgbClr val="000099"/>
                </a:solidFill>
              </a:rPr>
              <a:t> </a:t>
            </a:r>
            <a:r>
              <a:rPr lang="es-UY" sz="3200" b="1" dirty="0" err="1" smtClean="0">
                <a:solidFill>
                  <a:srgbClr val="000099"/>
                </a:solidFill>
              </a:rPr>
              <a:t>Banjir</a:t>
            </a:r>
            <a:r>
              <a:rPr lang="es-UY" sz="3200" b="1" dirty="0" smtClean="0">
                <a:solidFill>
                  <a:srgbClr val="000099"/>
                </a:solidFill>
              </a:rPr>
              <a:t> </a:t>
            </a:r>
            <a:endParaRPr lang="es-ES" sz="3200" b="1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85728"/>
            <a:ext cx="9144000" cy="981075"/>
          </a:xfrm>
        </p:spPr>
        <p:txBody>
          <a:bodyPr/>
          <a:lstStyle/>
          <a:p>
            <a:r>
              <a:rPr lang="en-US" b="1" dirty="0" smtClean="0">
                <a:ln>
                  <a:solidFill>
                    <a:schemeClr val="accent3"/>
                  </a:solidFill>
                </a:ln>
                <a:latin typeface="Aharoni" pitchFamily="2" charset="-79"/>
                <a:cs typeface="Aharoni" pitchFamily="2" charset="-79"/>
              </a:rPr>
              <a:t>FLOOD VULNERABILITY ANALYSIS </a:t>
            </a:r>
            <a:endParaRPr lang="id-ID" b="1" dirty="0">
              <a:ln>
                <a:solidFill>
                  <a:schemeClr val="accent3"/>
                </a:solidFill>
              </a:ln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71612"/>
            <a:ext cx="8715435" cy="4740286"/>
          </a:xfrm>
        </p:spPr>
        <p:txBody>
          <a:bodyPr/>
          <a:lstStyle/>
          <a:p>
            <a:pPr marL="514350" indent="-514350"/>
            <a:r>
              <a:rPr lang="en-US" sz="2800" i="1" dirty="0" smtClean="0"/>
              <a:t>Vulnerability</a:t>
            </a:r>
            <a:r>
              <a:rPr lang="en-US" sz="2800" dirty="0" smtClean="0"/>
              <a:t> </a:t>
            </a:r>
            <a:r>
              <a:rPr lang="en-US" sz="2800" dirty="0" smtClean="0">
                <a:sym typeface="Wingdings" pitchFamily="2" charset="2"/>
              </a:rPr>
              <a:t></a:t>
            </a:r>
            <a:r>
              <a:rPr lang="en-US" sz="2800" dirty="0" err="1" smtClean="0"/>
              <a:t>karakteristik</a:t>
            </a:r>
            <a:r>
              <a:rPr lang="en-US" sz="2800" dirty="0" smtClean="0"/>
              <a:t> </a:t>
            </a:r>
            <a:r>
              <a:rPr lang="en-US" sz="2800" dirty="0" smtClean="0"/>
              <a:t>yang </a:t>
            </a:r>
            <a:r>
              <a:rPr lang="en-US" sz="2800" dirty="0" err="1" smtClean="0"/>
              <a:t>menjelaskan</a:t>
            </a:r>
            <a:r>
              <a:rPr lang="en-US" sz="2800" dirty="0" smtClean="0"/>
              <a:t> </a:t>
            </a:r>
            <a:r>
              <a:rPr lang="en-US" sz="2800" dirty="0" err="1" smtClean="0"/>
              <a:t>potensi</a:t>
            </a:r>
            <a:r>
              <a:rPr lang="en-US" sz="2800" dirty="0" smtClean="0"/>
              <a:t> </a:t>
            </a:r>
            <a:r>
              <a:rPr lang="en-US" sz="2800" dirty="0" err="1" smtClean="0"/>
              <a:t>kerusakan</a:t>
            </a:r>
            <a:r>
              <a:rPr lang="en-US" sz="2800" dirty="0" smtClean="0"/>
              <a:t> </a:t>
            </a:r>
            <a:r>
              <a:rPr lang="en-US" sz="2800" dirty="0" err="1" smtClean="0"/>
              <a:t>suatu</a:t>
            </a:r>
            <a:r>
              <a:rPr lang="en-US" sz="2800" dirty="0" smtClean="0"/>
              <a:t> </a:t>
            </a:r>
            <a:r>
              <a:rPr lang="en-US" sz="2800" dirty="0" err="1" smtClean="0"/>
              <a:t>sistem</a:t>
            </a:r>
            <a:r>
              <a:rPr lang="en-US" sz="2800" dirty="0" smtClean="0"/>
              <a:t> </a:t>
            </a:r>
            <a:r>
              <a:rPr lang="en-US" sz="2800" dirty="0" err="1" smtClean="0"/>
              <a:t>berupa</a:t>
            </a:r>
            <a:r>
              <a:rPr lang="en-US" sz="2800" dirty="0" smtClean="0"/>
              <a:t> </a:t>
            </a:r>
            <a:r>
              <a:rPr lang="en-US" sz="2800" dirty="0" err="1" smtClean="0"/>
              <a:t>kerentanan</a:t>
            </a:r>
            <a:r>
              <a:rPr lang="en-US" sz="2800" dirty="0" smtClean="0"/>
              <a:t> </a:t>
            </a:r>
            <a:r>
              <a:rPr lang="en-US" sz="2800" dirty="0" err="1" smtClean="0"/>
              <a:t>sosial</a:t>
            </a:r>
            <a:r>
              <a:rPr lang="en-US" sz="2800" dirty="0" smtClean="0"/>
              <a:t> </a:t>
            </a:r>
            <a:r>
              <a:rPr lang="en-US" sz="2800" dirty="0" err="1" smtClean="0"/>
              <a:t>budaya</a:t>
            </a:r>
            <a:r>
              <a:rPr lang="en-US" sz="2800" dirty="0" smtClean="0"/>
              <a:t>, </a:t>
            </a:r>
            <a:r>
              <a:rPr lang="en-US" sz="2800" dirty="0" err="1" smtClean="0"/>
              <a:t>fisik</a:t>
            </a:r>
            <a:r>
              <a:rPr lang="en-US" sz="2800" dirty="0" smtClean="0"/>
              <a:t>, </a:t>
            </a:r>
            <a:r>
              <a:rPr lang="en-US" sz="2800" dirty="0" err="1" smtClean="0"/>
              <a:t>ekonomi</a:t>
            </a:r>
            <a:r>
              <a:rPr lang="en-US" sz="2800" dirty="0" smtClean="0"/>
              <a:t>,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lingkungan</a:t>
            </a:r>
            <a:endParaRPr lang="en-US" sz="2800" dirty="0" smtClean="0"/>
          </a:p>
          <a:p>
            <a:pPr marL="514350" indent="-514350"/>
            <a:r>
              <a:rPr lang="en-US" sz="2800" dirty="0" err="1" smtClean="0"/>
              <a:t>Untuk</a:t>
            </a:r>
            <a:r>
              <a:rPr lang="en-US" sz="2800" dirty="0" smtClean="0"/>
              <a:t> </a:t>
            </a:r>
            <a:r>
              <a:rPr lang="en-US" sz="2800" dirty="0" err="1" smtClean="0"/>
              <a:t>kejadian</a:t>
            </a:r>
            <a:r>
              <a:rPr lang="en-US" sz="2800" dirty="0" smtClean="0"/>
              <a:t> </a:t>
            </a:r>
            <a:r>
              <a:rPr lang="en-US" sz="2800" dirty="0" err="1" smtClean="0"/>
              <a:t>banjir</a:t>
            </a:r>
            <a:r>
              <a:rPr lang="en-US" sz="2800" dirty="0" smtClean="0"/>
              <a:t> </a:t>
            </a:r>
            <a:r>
              <a:rPr lang="en-US" sz="2800" dirty="0" smtClean="0">
                <a:sym typeface="Wingdings" pitchFamily="2" charset="2"/>
              </a:rPr>
              <a:t></a:t>
            </a:r>
            <a:r>
              <a:rPr lang="en-US" sz="2800" dirty="0" smtClean="0"/>
              <a:t> </a:t>
            </a:r>
            <a:r>
              <a:rPr lang="en-US" sz="2800" dirty="0" err="1" smtClean="0"/>
              <a:t>jumlah</a:t>
            </a:r>
            <a:r>
              <a:rPr lang="en-US" sz="2800" dirty="0" smtClean="0"/>
              <a:t> </a:t>
            </a:r>
            <a:r>
              <a:rPr lang="en-US" sz="2800" dirty="0" err="1" smtClean="0"/>
              <a:t>aktual</a:t>
            </a:r>
            <a:r>
              <a:rPr lang="en-US" sz="2800" dirty="0" smtClean="0"/>
              <a:t> </a:t>
            </a:r>
            <a:r>
              <a:rPr lang="en-US" sz="2800" dirty="0" err="1" smtClean="0"/>
              <a:t>kerusakan</a:t>
            </a:r>
            <a:r>
              <a:rPr lang="en-US" sz="2800" dirty="0" smtClean="0"/>
              <a:t> </a:t>
            </a:r>
            <a:r>
              <a:rPr lang="en-US" sz="2800" dirty="0" err="1" smtClean="0"/>
              <a:t>banjir</a:t>
            </a:r>
            <a:r>
              <a:rPr lang="en-US" sz="2800" dirty="0" smtClean="0"/>
              <a:t> yang </a:t>
            </a:r>
            <a:r>
              <a:rPr lang="en-US" sz="2800" dirty="0" err="1" smtClean="0"/>
              <a:t>spesifik</a:t>
            </a:r>
            <a:r>
              <a:rPr lang="en-US" sz="2800" dirty="0" smtClean="0"/>
              <a:t> </a:t>
            </a:r>
            <a:r>
              <a:rPr lang="en-US" sz="2800" dirty="0" err="1" smtClean="0"/>
              <a:t>tergantung</a:t>
            </a:r>
            <a:r>
              <a:rPr lang="en-US" sz="2800" dirty="0" smtClean="0"/>
              <a:t> </a:t>
            </a:r>
            <a:r>
              <a:rPr lang="en-US" sz="2800" dirty="0" err="1" smtClean="0"/>
              <a:t>pada</a:t>
            </a:r>
            <a:r>
              <a:rPr lang="en-US" sz="2800" dirty="0" smtClean="0"/>
              <a:t> </a:t>
            </a:r>
            <a:r>
              <a:rPr lang="en-US" sz="2800" i="1" dirty="0" smtClean="0"/>
              <a:t>vulnerability</a:t>
            </a:r>
            <a:r>
              <a:rPr lang="en-US" sz="2800" dirty="0" smtClean="0"/>
              <a:t> </a:t>
            </a:r>
            <a:r>
              <a:rPr lang="en-US" sz="2800" dirty="0" err="1" smtClean="0"/>
              <a:t>dari</a:t>
            </a:r>
            <a:r>
              <a:rPr lang="en-US" sz="2800" dirty="0" smtClean="0"/>
              <a:t> </a:t>
            </a:r>
            <a:r>
              <a:rPr lang="en-US" sz="2800" dirty="0" err="1" smtClean="0"/>
              <a:t>faktor</a:t>
            </a:r>
            <a:r>
              <a:rPr lang="en-US" sz="2800" dirty="0" smtClean="0"/>
              <a:t> </a:t>
            </a:r>
            <a:r>
              <a:rPr lang="en-US" sz="2800" dirty="0" err="1" smtClean="0"/>
              <a:t>sosio-ekonomi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sistem</a:t>
            </a:r>
            <a:r>
              <a:rPr lang="en-US" sz="2800" dirty="0" smtClean="0"/>
              <a:t> </a:t>
            </a:r>
            <a:r>
              <a:rPr lang="en-US" sz="2800" dirty="0" err="1" smtClean="0"/>
              <a:t>ekologi</a:t>
            </a:r>
            <a:r>
              <a:rPr lang="en-US" sz="2800" dirty="0" smtClean="0"/>
              <a:t> yang </a:t>
            </a:r>
            <a:r>
              <a:rPr lang="en-US" sz="2800" dirty="0" err="1" smtClean="0"/>
              <a:t>terkena</a:t>
            </a:r>
            <a:r>
              <a:rPr lang="en-US" sz="2800" dirty="0" smtClean="0"/>
              <a:t> </a:t>
            </a:r>
            <a:r>
              <a:rPr lang="en-US" sz="2800" dirty="0" err="1" smtClean="0"/>
              <a:t>dampak</a:t>
            </a:r>
            <a:r>
              <a:rPr lang="en-US" sz="2800" dirty="0" smtClean="0"/>
              <a:t>. </a:t>
            </a:r>
            <a:endParaRPr lang="en-US" sz="2800" dirty="0" smtClean="0"/>
          </a:p>
          <a:p>
            <a:pPr marL="514350" indent="-514350"/>
            <a:r>
              <a:rPr lang="es-ES" sz="2800" dirty="0" smtClean="0"/>
              <a:t>FVA </a:t>
            </a:r>
            <a:r>
              <a:rPr lang="es-ES" sz="2800" dirty="0" err="1" smtClean="0"/>
              <a:t>mengidentifikasi</a:t>
            </a:r>
            <a:r>
              <a:rPr lang="es-ES" sz="2800" dirty="0" smtClean="0"/>
              <a:t> </a:t>
            </a:r>
            <a:r>
              <a:rPr lang="es-ES" sz="2800" dirty="0" err="1" smtClean="0"/>
              <a:t>hubungan</a:t>
            </a:r>
            <a:r>
              <a:rPr lang="es-ES" sz="2800" dirty="0" smtClean="0"/>
              <a:t> </a:t>
            </a:r>
            <a:r>
              <a:rPr lang="es-ES" sz="2800" dirty="0" smtClean="0"/>
              <a:t>antara </a:t>
            </a:r>
            <a:r>
              <a:rPr lang="es-ES" sz="2800" dirty="0" err="1" smtClean="0"/>
              <a:t>estimasi</a:t>
            </a:r>
            <a:r>
              <a:rPr lang="es-ES" sz="2800" dirty="0" smtClean="0"/>
              <a:t> </a:t>
            </a:r>
            <a:r>
              <a:rPr lang="es-ES" sz="2800" dirty="0" err="1" smtClean="0"/>
              <a:t>nilai</a:t>
            </a:r>
            <a:r>
              <a:rPr lang="es-ES" sz="2800" dirty="0" smtClean="0"/>
              <a:t> </a:t>
            </a:r>
            <a:r>
              <a:rPr lang="es-ES" sz="2800" dirty="0" err="1" smtClean="0"/>
              <a:t>kerusakan</a:t>
            </a:r>
            <a:r>
              <a:rPr lang="es-ES" sz="2800" dirty="0" smtClean="0"/>
              <a:t> </a:t>
            </a:r>
            <a:r>
              <a:rPr lang="es-ES" sz="2800" dirty="0" err="1" smtClean="0"/>
              <a:t>akibat</a:t>
            </a:r>
            <a:r>
              <a:rPr lang="es-ES" sz="2800" dirty="0" smtClean="0"/>
              <a:t> </a:t>
            </a:r>
            <a:r>
              <a:rPr lang="es-ES" sz="2800" dirty="0" err="1" smtClean="0"/>
              <a:t>banjir</a:t>
            </a:r>
            <a:r>
              <a:rPr lang="es-ES" sz="2800" dirty="0" smtClean="0"/>
              <a:t> </a:t>
            </a:r>
            <a:r>
              <a:rPr lang="es-ES" sz="2800" dirty="0" err="1" smtClean="0"/>
              <a:t>dengan</a:t>
            </a:r>
            <a:r>
              <a:rPr lang="es-ES" sz="2800" dirty="0" smtClean="0"/>
              <a:t> </a:t>
            </a:r>
            <a:r>
              <a:rPr lang="es-ES" sz="2800" dirty="0" err="1" smtClean="0"/>
              <a:t>indikator</a:t>
            </a:r>
            <a:r>
              <a:rPr lang="es-ES" sz="2800" dirty="0" smtClean="0"/>
              <a:t> </a:t>
            </a:r>
            <a:r>
              <a:rPr lang="es-ES" sz="2800" dirty="0" err="1" smtClean="0"/>
              <a:t>elemen</a:t>
            </a:r>
            <a:r>
              <a:rPr lang="es-ES" sz="2800" dirty="0" smtClean="0"/>
              <a:t> yang </a:t>
            </a:r>
            <a:r>
              <a:rPr lang="es-ES" sz="2800" dirty="0" err="1" smtClean="0"/>
              <a:t>berisiko</a:t>
            </a:r>
            <a:r>
              <a:rPr lang="es-ES" sz="2800" dirty="0" smtClean="0"/>
              <a:t>, </a:t>
            </a:r>
            <a:r>
              <a:rPr lang="es-ES" sz="2800" dirty="0" err="1" smtClean="0"/>
              <a:t>exposure</a:t>
            </a:r>
            <a:r>
              <a:rPr lang="es-ES" sz="2800" dirty="0" smtClean="0"/>
              <a:t> dan </a:t>
            </a:r>
            <a:r>
              <a:rPr lang="es-ES" sz="2800" dirty="0" err="1" smtClean="0"/>
              <a:t>susceptibility</a:t>
            </a:r>
            <a:r>
              <a:rPr lang="es-ES" sz="2800" dirty="0" smtClean="0"/>
              <a:t> </a:t>
            </a:r>
            <a:r>
              <a:rPr lang="es-ES" sz="2800" dirty="0" err="1" smtClean="0"/>
              <a:t>characteristics</a:t>
            </a:r>
            <a:r>
              <a:rPr lang="es-ES" sz="2800" dirty="0" smtClean="0"/>
              <a:t> </a:t>
            </a: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85728"/>
            <a:ext cx="9144000" cy="981075"/>
          </a:xfrm>
        </p:spPr>
        <p:txBody>
          <a:bodyPr/>
          <a:lstStyle/>
          <a:p>
            <a:r>
              <a:rPr lang="en-US" b="1" dirty="0" smtClean="0">
                <a:ln>
                  <a:solidFill>
                    <a:schemeClr val="accent3"/>
                  </a:solidFill>
                </a:ln>
                <a:latin typeface="Aharoni" pitchFamily="2" charset="-79"/>
                <a:cs typeface="Aharoni" pitchFamily="2" charset="-79"/>
              </a:rPr>
              <a:t>FLOOD VULNERABILITY ANALYSIS </a:t>
            </a:r>
            <a:endParaRPr lang="id-ID" b="1" dirty="0">
              <a:ln>
                <a:solidFill>
                  <a:schemeClr val="accent3"/>
                </a:solidFill>
              </a:ln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6" y="1928802"/>
            <a:ext cx="8286839" cy="4525972"/>
          </a:xfrm>
        </p:spPr>
        <p:txBody>
          <a:bodyPr/>
          <a:lstStyle/>
          <a:p>
            <a:pPr marL="514350" indent="-514350"/>
            <a:r>
              <a:rPr lang="en-US" sz="2800" dirty="0" smtClean="0"/>
              <a:t>Vulnerability </a:t>
            </a:r>
            <a:r>
              <a:rPr lang="en-US" sz="2800" dirty="0" err="1" smtClean="0"/>
              <a:t>tinggi</a:t>
            </a:r>
            <a:r>
              <a:rPr lang="en-US" sz="2800" dirty="0" smtClean="0"/>
              <a:t> </a:t>
            </a:r>
            <a:r>
              <a:rPr lang="en-US" sz="2800" dirty="0" err="1" smtClean="0"/>
              <a:t>bila</a:t>
            </a:r>
            <a:r>
              <a:rPr lang="en-US" sz="2800" dirty="0" smtClean="0"/>
              <a:t> </a:t>
            </a:r>
            <a:r>
              <a:rPr lang="en-US" sz="2800" dirty="0" err="1" smtClean="0"/>
              <a:t>memiliki</a:t>
            </a:r>
            <a:r>
              <a:rPr lang="en-US" sz="2800" dirty="0" smtClean="0"/>
              <a:t> </a:t>
            </a:r>
            <a:r>
              <a:rPr lang="en-US" sz="2800" dirty="0" err="1" smtClean="0"/>
              <a:t>risiko</a:t>
            </a:r>
            <a:r>
              <a:rPr lang="en-US" sz="2800" dirty="0" smtClean="0"/>
              <a:t> </a:t>
            </a:r>
            <a:r>
              <a:rPr lang="en-US" sz="2800" dirty="0" err="1" smtClean="0"/>
              <a:t>kerusakan</a:t>
            </a:r>
            <a:r>
              <a:rPr lang="en-US" sz="2800" dirty="0" smtClean="0"/>
              <a:t> yang </a:t>
            </a:r>
            <a:r>
              <a:rPr lang="en-US" sz="2800" dirty="0" err="1" smtClean="0"/>
              <a:t>lebih</a:t>
            </a:r>
            <a:r>
              <a:rPr lang="en-US" sz="2800" dirty="0" smtClean="0"/>
              <a:t> </a:t>
            </a:r>
            <a:r>
              <a:rPr lang="en-US" sz="2800" dirty="0" err="1" smtClean="0"/>
              <a:t>besar</a:t>
            </a:r>
            <a:r>
              <a:rPr lang="en-US" sz="2800" dirty="0" smtClean="0"/>
              <a:t>. </a:t>
            </a:r>
            <a:endParaRPr lang="en-US" sz="2800" dirty="0" smtClean="0"/>
          </a:p>
          <a:p>
            <a:pPr marL="514350" indent="-514350"/>
            <a:r>
              <a:rPr lang="en-US" sz="2800" dirty="0" err="1" smtClean="0"/>
              <a:t>Dalam</a:t>
            </a:r>
            <a:r>
              <a:rPr lang="en-US" sz="2800" dirty="0" smtClean="0"/>
              <a:t> </a:t>
            </a:r>
            <a:r>
              <a:rPr lang="en-US" sz="2800" dirty="0" err="1" smtClean="0"/>
              <a:t>melakukan</a:t>
            </a:r>
            <a:r>
              <a:rPr lang="en-US" sz="2800" dirty="0" smtClean="0"/>
              <a:t> flood vulnerability analysis (FVA) </a:t>
            </a:r>
            <a:r>
              <a:rPr lang="en-US" sz="2800" dirty="0" err="1" smtClean="0"/>
              <a:t>diperlukan</a:t>
            </a:r>
            <a:r>
              <a:rPr lang="en-US" sz="2800" dirty="0" smtClean="0"/>
              <a:t> </a:t>
            </a:r>
            <a:r>
              <a:rPr lang="en-US" sz="2800" dirty="0" err="1" smtClean="0"/>
              <a:t>informasi</a:t>
            </a:r>
            <a:r>
              <a:rPr lang="en-US" sz="2800" dirty="0" smtClean="0"/>
              <a:t> </a:t>
            </a:r>
            <a:r>
              <a:rPr lang="en-US" sz="2800" dirty="0" err="1" smtClean="0"/>
              <a:t>mengenai</a:t>
            </a:r>
            <a:r>
              <a:rPr lang="en-US" sz="2800" dirty="0" smtClean="0"/>
              <a:t>: </a:t>
            </a:r>
            <a:r>
              <a:rPr lang="en-US" sz="2800" dirty="0" err="1" smtClean="0"/>
              <a:t>indikator</a:t>
            </a:r>
            <a:r>
              <a:rPr lang="en-US" sz="2800" dirty="0" smtClean="0"/>
              <a:t> </a:t>
            </a:r>
            <a:r>
              <a:rPr lang="en-US" sz="2800" dirty="0" err="1" smtClean="0"/>
              <a:t>elemen</a:t>
            </a:r>
            <a:r>
              <a:rPr lang="en-US" sz="2800" dirty="0" smtClean="0"/>
              <a:t> yang </a:t>
            </a:r>
            <a:r>
              <a:rPr lang="en-US" sz="2800" dirty="0" err="1" smtClean="0"/>
              <a:t>berisiko</a:t>
            </a:r>
            <a:r>
              <a:rPr lang="en-US" sz="2800" dirty="0" smtClean="0"/>
              <a:t> </a:t>
            </a:r>
            <a:r>
              <a:rPr lang="en-US" sz="2800" dirty="0" err="1" smtClean="0"/>
              <a:t>mengalami</a:t>
            </a:r>
            <a:r>
              <a:rPr lang="en-US" sz="2800" dirty="0" smtClean="0"/>
              <a:t> </a:t>
            </a:r>
            <a:r>
              <a:rPr lang="en-US" sz="2800" dirty="0" err="1" smtClean="0"/>
              <a:t>kerusakan</a:t>
            </a:r>
            <a:r>
              <a:rPr lang="en-US" sz="2800" dirty="0" smtClean="0"/>
              <a:t> (element of risk), </a:t>
            </a:r>
            <a:r>
              <a:rPr lang="en-US" sz="2800" i="1" dirty="0" smtClean="0"/>
              <a:t>exposure indicators</a:t>
            </a:r>
            <a:r>
              <a:rPr lang="en-US" sz="2800" dirty="0" smtClean="0"/>
              <a:t>,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indikator</a:t>
            </a:r>
            <a:r>
              <a:rPr lang="en-US" sz="2800" dirty="0" smtClean="0"/>
              <a:t> </a:t>
            </a:r>
            <a:r>
              <a:rPr lang="en-US" sz="2800" dirty="0" err="1" smtClean="0"/>
              <a:t>kerentanan</a:t>
            </a:r>
            <a:r>
              <a:rPr lang="en-US" sz="2800" dirty="0" smtClean="0"/>
              <a:t> (</a:t>
            </a:r>
            <a:r>
              <a:rPr lang="en-US" sz="2800" i="1" dirty="0" smtClean="0"/>
              <a:t>susceptibility indicators</a:t>
            </a:r>
            <a:r>
              <a:rPr lang="en-US" sz="2800" dirty="0" smtClean="0"/>
              <a:t>).</a:t>
            </a:r>
            <a:endParaRPr lang="id-ID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haroni" pitchFamily="2" charset="-79"/>
                <a:cs typeface="Aharoni" pitchFamily="2" charset="-79"/>
              </a:rPr>
              <a:t>EXPOSURE INDICATORS</a:t>
            </a:r>
            <a:endParaRPr lang="id-ID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r>
              <a:rPr lang="id-ID" sz="2800" dirty="0" smtClean="0"/>
              <a:t>Exposure Indicators </a:t>
            </a:r>
            <a:r>
              <a:rPr lang="en-US" sz="2800" dirty="0" smtClean="0"/>
              <a:t>:</a:t>
            </a:r>
          </a:p>
          <a:p>
            <a:pPr marL="514350" indent="-514350">
              <a:buAutoNum type="arabicPeriod"/>
            </a:pPr>
            <a:r>
              <a:rPr lang="id-ID" sz="2800" dirty="0" smtClean="0"/>
              <a:t>Kategori </a:t>
            </a:r>
            <a:r>
              <a:rPr lang="id-ID" sz="2800" dirty="0" smtClean="0"/>
              <a:t>pertama menjelaskan berbagai jenis exposure yang membedakan tiap elemen yang </a:t>
            </a:r>
            <a:r>
              <a:rPr lang="id-ID" sz="2800" dirty="0" smtClean="0"/>
              <a:t>berisiko</a:t>
            </a:r>
            <a:r>
              <a:rPr lang="en-US" sz="2800" dirty="0" smtClean="0"/>
              <a:t>, </a:t>
            </a:r>
            <a:r>
              <a:rPr lang="en-US" sz="2800" dirty="0" err="1" smtClean="0"/>
              <a:t>mis</a:t>
            </a:r>
            <a:r>
              <a:rPr lang="en-US" sz="2800" dirty="0" smtClean="0"/>
              <a:t>. </a:t>
            </a:r>
            <a:r>
              <a:rPr lang="id-ID" sz="2800" dirty="0" smtClean="0"/>
              <a:t>ketinggian </a:t>
            </a:r>
            <a:r>
              <a:rPr lang="id-ID" sz="2800" dirty="0" smtClean="0"/>
              <a:t>daerah, jarak dengan sungai, frekuensi terjadinya banjir, dan lainnya. </a:t>
            </a:r>
            <a:endParaRPr lang="en-US" sz="2800" dirty="0" smtClean="0"/>
          </a:p>
          <a:p>
            <a:pPr marL="514350" indent="-514350">
              <a:buAutoNum type="arabicPeriod"/>
            </a:pPr>
            <a:r>
              <a:rPr lang="id-ID" sz="2800" dirty="0" smtClean="0"/>
              <a:t>Kategori </a:t>
            </a:r>
            <a:r>
              <a:rPr lang="id-ID" sz="2800" dirty="0" smtClean="0"/>
              <a:t>kedua terfokus pada karakteristik umum banjir, seperti durasi banjir, kecepatan banjir, sedimentasi, dan kedalaman genangan. </a:t>
            </a:r>
            <a:endParaRPr lang="en-US" sz="2800" dirty="0" smtClean="0"/>
          </a:p>
          <a:p>
            <a:pPr marL="514350" indent="-514350">
              <a:buNone/>
            </a:pPr>
            <a:endParaRPr lang="en-US" sz="1050" dirty="0" smtClean="0"/>
          </a:p>
          <a:p>
            <a:pPr marL="0" indent="0">
              <a:buNone/>
            </a:pPr>
            <a:r>
              <a:rPr lang="id-ID" sz="2800" dirty="0" smtClean="0"/>
              <a:t>exposure </a:t>
            </a:r>
            <a:r>
              <a:rPr lang="id-ID" sz="2800" dirty="0" smtClean="0"/>
              <a:t>indicators penting untuk memberikan informasi spesifik mengenai ancaman berbahaya bagi elemen yang berisiko.</a:t>
            </a:r>
            <a:endParaRPr lang="id-ID" sz="2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haroni" pitchFamily="2" charset="-79"/>
                <a:cs typeface="Aharoni" pitchFamily="2" charset="-79"/>
              </a:rPr>
              <a:t>SUSCEPTIBILITY INDICATORS</a:t>
            </a:r>
            <a:endParaRPr lang="id-ID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r>
              <a:rPr lang="id-ID" sz="2800" i="1" dirty="0" smtClean="0"/>
              <a:t>Susceptibility indicators </a:t>
            </a:r>
            <a:r>
              <a:rPr lang="id-ID" sz="2800" dirty="0" smtClean="0"/>
              <a:t>mengukur seberapa sensitif elemen yang berisiko bertahan ketika berhadapan dengan bahaya. </a:t>
            </a:r>
            <a:endParaRPr lang="en-US" sz="2800" dirty="0" smtClean="0"/>
          </a:p>
          <a:p>
            <a:r>
              <a:rPr lang="id-ID" sz="2800" dirty="0" smtClean="0"/>
              <a:t>Indikator </a:t>
            </a:r>
            <a:r>
              <a:rPr lang="id-ID" sz="2800" dirty="0" smtClean="0"/>
              <a:t>yang dimaksud terkait kerentanan dalam bentuk sosial, ekonomi, ekologi, atau unit sistem yang terkena </a:t>
            </a:r>
            <a:r>
              <a:rPr lang="id-ID" sz="2800" dirty="0" smtClean="0"/>
              <a:t>dampak</a:t>
            </a:r>
            <a:r>
              <a:rPr lang="en-US" sz="2800" dirty="0" smtClean="0"/>
              <a:t>, </a:t>
            </a:r>
            <a:r>
              <a:rPr lang="en-US" sz="2800" dirty="0" err="1" smtClean="0"/>
              <a:t>termasuk</a:t>
            </a:r>
            <a:r>
              <a:rPr lang="en-US" sz="2800" dirty="0" smtClean="0"/>
              <a:t> </a:t>
            </a:r>
            <a:r>
              <a:rPr lang="en-US" sz="2800" dirty="0" err="1" smtClean="0"/>
              <a:t>kesiapan</a:t>
            </a:r>
            <a:r>
              <a:rPr lang="en-US" sz="2800" dirty="0" smtClean="0"/>
              <a:t> </a:t>
            </a:r>
            <a:r>
              <a:rPr lang="en-US" sz="2800" dirty="0" err="1" smtClean="0"/>
              <a:t>danKemampuan</a:t>
            </a:r>
            <a:r>
              <a:rPr lang="en-US" sz="2800" dirty="0" smtClean="0"/>
              <a:t> </a:t>
            </a:r>
            <a:r>
              <a:rPr lang="en-US" sz="2800" dirty="0" err="1" smtClean="0"/>
              <a:t>sosial</a:t>
            </a:r>
            <a:r>
              <a:rPr lang="en-US" sz="2800" dirty="0" smtClean="0"/>
              <a:t> </a:t>
            </a:r>
            <a:r>
              <a:rPr lang="en-US" sz="2800" dirty="0" err="1" smtClean="0"/>
              <a:t>masyarakat</a:t>
            </a:r>
            <a:r>
              <a:rPr lang="en-US" sz="2800" dirty="0" smtClean="0"/>
              <a:t> </a:t>
            </a:r>
            <a:r>
              <a:rPr lang="en-US" sz="2800" dirty="0" err="1" smtClean="0"/>
              <a:t>menanggapi</a:t>
            </a:r>
            <a:r>
              <a:rPr lang="en-US" sz="2800" dirty="0" smtClean="0"/>
              <a:t> </a:t>
            </a:r>
            <a:r>
              <a:rPr lang="en-US" sz="2800" dirty="0" err="1" smtClean="0"/>
              <a:t>bencana</a:t>
            </a:r>
            <a:r>
              <a:rPr lang="en-US" sz="2800" dirty="0" smtClean="0"/>
              <a:t> </a:t>
            </a:r>
            <a:r>
              <a:rPr lang="en-US" sz="2800" smtClean="0"/>
              <a:t>banjir</a:t>
            </a:r>
            <a:r>
              <a:rPr lang="id-ID" sz="2800" smtClean="0"/>
              <a:t>.</a:t>
            </a:r>
            <a:endParaRPr lang="id-ID" sz="2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11882"/>
          </a:xfrm>
        </p:spPr>
        <p:txBody>
          <a:bodyPr/>
          <a:lstStyle/>
          <a:p>
            <a:r>
              <a:rPr lang="en-US" sz="8800" dirty="0" smtClean="0">
                <a:ln>
                  <a:solidFill>
                    <a:srgbClr val="FFC000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Stencil" pitchFamily="82" charset="0"/>
              </a:rPr>
              <a:t>TERIMAKASIH</a:t>
            </a:r>
            <a:endParaRPr lang="id-ID" sz="8800" dirty="0">
              <a:ln>
                <a:solidFill>
                  <a:srgbClr val="FFC000"/>
                </a:solidFill>
              </a:ln>
              <a:solidFill>
                <a:schemeClr val="accent6">
                  <a:lumMod val="50000"/>
                </a:schemeClr>
              </a:solidFill>
              <a:latin typeface="Stencil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20" y="285728"/>
            <a:ext cx="8229600" cy="981075"/>
          </a:xfrm>
        </p:spPr>
        <p:txBody>
          <a:bodyPr/>
          <a:lstStyle/>
          <a:p>
            <a:r>
              <a:rPr lang="en-US" dirty="0" smtClean="0">
                <a:ln>
                  <a:solidFill>
                    <a:schemeClr val="accent3"/>
                  </a:solidFill>
                </a:ln>
                <a:latin typeface="Aharoni" pitchFamily="2" charset="-79"/>
                <a:cs typeface="Aharoni" pitchFamily="2" charset="-79"/>
              </a:rPr>
              <a:t>PENDAHULUAN</a:t>
            </a:r>
            <a:endParaRPr lang="id-ID" dirty="0">
              <a:ln>
                <a:solidFill>
                  <a:schemeClr val="accent3"/>
                </a:solidFill>
              </a:ln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1500174"/>
            <a:ext cx="8715435" cy="5097476"/>
          </a:xfrm>
        </p:spPr>
        <p:txBody>
          <a:bodyPr/>
          <a:lstStyle/>
          <a:p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Arti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penting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penilaian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kerusakan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: 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memberikan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informasi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penting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untuk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mendukung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keputusan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pengembangan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kebijakan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800" i="1" dirty="0" smtClean="0">
                <a:latin typeface="Arial" pitchFamily="34" charset="0"/>
                <a:cs typeface="Arial" pitchFamily="34" charset="0"/>
              </a:rPr>
              <a:t>Flood damage assessment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penting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untuk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manajemen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resiko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banjir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sz="2800" i="1" dirty="0" smtClean="0">
                <a:latin typeface="Arial" pitchFamily="34" charset="0"/>
                <a:cs typeface="Arial" pitchFamily="34" charset="0"/>
              </a:rPr>
              <a:t>flood risk management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Flood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damage 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 </a:t>
            </a:r>
            <a:r>
              <a:rPr lang="en-US" sz="2800" i="1" dirty="0" smtClean="0">
                <a:latin typeface="Arial" pitchFamily="34" charset="0"/>
                <a:cs typeface="Arial" pitchFamily="34" charset="0"/>
              </a:rPr>
              <a:t>all </a:t>
            </a:r>
            <a:r>
              <a:rPr lang="en-US" sz="2800" i="1" dirty="0" smtClean="0">
                <a:latin typeface="Arial" pitchFamily="34" charset="0"/>
                <a:cs typeface="Arial" pitchFamily="34" charset="0"/>
              </a:rPr>
              <a:t>varieties of harm caused by </a:t>
            </a:r>
            <a:r>
              <a:rPr lang="en-US" sz="2800" i="1" dirty="0" smtClean="0">
                <a:latin typeface="Arial" pitchFamily="34" charset="0"/>
                <a:cs typeface="Arial" pitchFamily="34" charset="0"/>
              </a:rPr>
              <a:t>flooding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mis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.: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efek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terhadap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masyarakat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kesehatan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harta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benda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infrastruktur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publik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pPr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pertanian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ekosistem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id-ID" sz="2800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http://daad.wb.tu-harburg.de/typo3temp/pics/8b0d47d8c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43900" y="4786322"/>
            <a:ext cx="1000100" cy="1800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20" y="285728"/>
            <a:ext cx="8229600" cy="981075"/>
          </a:xfrm>
        </p:spPr>
        <p:txBody>
          <a:bodyPr/>
          <a:lstStyle/>
          <a:p>
            <a:r>
              <a:rPr lang="en-US" dirty="0" smtClean="0">
                <a:ln>
                  <a:solidFill>
                    <a:schemeClr val="accent3"/>
                  </a:solidFill>
                </a:ln>
                <a:latin typeface="Aharoni" pitchFamily="2" charset="-79"/>
                <a:cs typeface="Aharoni" pitchFamily="2" charset="-79"/>
              </a:rPr>
              <a:t>IDENTIFIKASI RESIKO</a:t>
            </a:r>
            <a:endParaRPr lang="id-ID" dirty="0">
              <a:ln>
                <a:solidFill>
                  <a:schemeClr val="accent3"/>
                </a:solidFill>
              </a:ln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00174"/>
            <a:ext cx="9144000" cy="5097476"/>
          </a:xfrm>
        </p:spPr>
        <p:txBody>
          <a:bodyPr/>
          <a:lstStyle/>
          <a:p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Untuk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memahami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smtClean="0">
                <a:latin typeface="Arial" pitchFamily="34" charset="0"/>
                <a:cs typeface="Arial" pitchFamily="34" charset="0"/>
              </a:rPr>
              <a:t>hazardous event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smtClean="0">
                <a:latin typeface="Arial" pitchFamily="34" charset="0"/>
                <a:cs typeface="Arial" pitchFamily="34" charset="0"/>
              </a:rPr>
              <a:t>consequences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akibat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banjir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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adopsi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model </a:t>
            </a:r>
            <a:r>
              <a:rPr lang="en-US" sz="28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Source-Pathway </a:t>
            </a:r>
            <a:r>
              <a:rPr lang="en-US" sz="28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-</a:t>
            </a:r>
            <a:r>
              <a:rPr lang="en-US" sz="28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Receptor-Consequence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	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Source????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Pathway????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Receptor????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Consequences????</a:t>
            </a:r>
          </a:p>
          <a:p>
            <a:endParaRPr lang="id-ID" sz="2800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8436" name="Picture 4" descr="http://daad.wb.tu-harburg.de/typo3temp/pics/d07b5d5b0a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16" y="2928934"/>
            <a:ext cx="2000252" cy="2928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20" y="285728"/>
            <a:ext cx="8229600" cy="981075"/>
          </a:xfrm>
        </p:spPr>
        <p:txBody>
          <a:bodyPr/>
          <a:lstStyle/>
          <a:p>
            <a:r>
              <a:rPr lang="en-US" dirty="0" smtClean="0">
                <a:ln>
                  <a:solidFill>
                    <a:schemeClr val="accent3"/>
                  </a:solidFill>
                </a:ln>
                <a:latin typeface="Aharoni" pitchFamily="2" charset="-79"/>
                <a:cs typeface="Aharoni" pitchFamily="2" charset="-79"/>
              </a:rPr>
              <a:t>IDENTIFIKASI RESIKO (2)</a:t>
            </a:r>
            <a:endParaRPr lang="id-ID" dirty="0">
              <a:ln>
                <a:solidFill>
                  <a:schemeClr val="accent3"/>
                </a:solidFill>
              </a:ln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1500174"/>
            <a:ext cx="8715435" cy="5097476"/>
          </a:xfrm>
        </p:spPr>
        <p:txBody>
          <a:bodyPr/>
          <a:lstStyle/>
          <a:p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Source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: Flooding from overland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flow,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rainfall intense, Blocked or overloaded drainage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systems</a:t>
            </a:r>
          </a:p>
          <a:p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Pathway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: connection between a hazard being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realised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and the receptor that may be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harmed</a:t>
            </a:r>
          </a:p>
          <a:p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Receptor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: businesses, homes, public facilities, agricultural used areas and similar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property</a:t>
            </a:r>
          </a:p>
          <a:p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Consequences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: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sosial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lingkungan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ekonomi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dll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(-quantitatively: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monetary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value; </a:t>
            </a:r>
          </a:p>
          <a:p>
            <a:pPr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-by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category: high, medium,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low;</a:t>
            </a:r>
          </a:p>
          <a:p>
            <a:pPr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-descriptively)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endParaRPr lang="id-ID" sz="2800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http://daad.wb.tu-harburg.de/typo3temp/pics/cd85484fa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15250" y="5500702"/>
            <a:ext cx="1428750" cy="10572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20" y="285728"/>
            <a:ext cx="8858280" cy="981075"/>
          </a:xfrm>
        </p:spPr>
        <p:txBody>
          <a:bodyPr/>
          <a:lstStyle/>
          <a:p>
            <a:r>
              <a:rPr lang="en-US" b="1" dirty="0" smtClean="0">
                <a:ln>
                  <a:solidFill>
                    <a:schemeClr val="accent3"/>
                  </a:solidFill>
                </a:ln>
              </a:rPr>
              <a:t>KERUSAKAN AKIBAT BANJIR</a:t>
            </a:r>
            <a:endParaRPr lang="id-ID" b="1" dirty="0">
              <a:ln>
                <a:solidFill>
                  <a:schemeClr val="accent3"/>
                </a:solidFill>
              </a:ln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1500174"/>
            <a:ext cx="8715435" cy="5097476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Kerusakan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langsung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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kerusakan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yang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terjadi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karena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kontak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fisik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air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banjir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dengan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manusia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,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properti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atau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benda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lainnya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marL="514350" indent="-514350">
              <a:buAutoNum type="arabicPeriod"/>
            </a:pPr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Kerusakan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tidak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langsung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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kerusakan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yang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disebabkan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oleh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dampak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langsung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(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konsekuensi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)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terhadap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aktivitas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sosial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dan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ekonomi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marL="514350" indent="-514350">
              <a:buAutoNum type="arabicPeriod"/>
            </a:pP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Kerusakan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smtClean="0">
                <a:latin typeface="Arial" pitchFamily="34" charset="0"/>
                <a:cs typeface="Arial" pitchFamily="34" charset="0"/>
              </a:rPr>
              <a:t>tangible 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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terukur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jelas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secara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moneter</a:t>
            </a:r>
            <a:endParaRPr lang="en-US" sz="2800" i="1" dirty="0" smtClean="0">
              <a:latin typeface="Arial" pitchFamily="34" charset="0"/>
              <a:cs typeface="Arial" pitchFamily="34" charset="0"/>
            </a:endParaRPr>
          </a:p>
          <a:p>
            <a:pPr marL="514350" indent="-514350">
              <a:buAutoNum type="arabicPeriod"/>
            </a:pP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Kerusakan</a:t>
            </a:r>
            <a:r>
              <a:rPr lang="en-US" sz="2800" i="1" dirty="0" smtClean="0">
                <a:latin typeface="Arial" pitchFamily="34" charset="0"/>
                <a:cs typeface="Arial" pitchFamily="34" charset="0"/>
              </a:rPr>
              <a:t> intangible 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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tidak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terukur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jelas</a:t>
            </a:r>
            <a:endParaRPr lang="en-US" sz="2800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514350" indent="-514350"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	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secara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moneter</a:t>
            </a:r>
            <a:endParaRPr lang="id-ID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http://daad.wb.tu-harburg.de/typo3temp/pics/8b0d47d8c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01000" y="4786322"/>
            <a:ext cx="1143000" cy="1800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85728"/>
            <a:ext cx="9144000" cy="981075"/>
          </a:xfrm>
        </p:spPr>
        <p:txBody>
          <a:bodyPr/>
          <a:lstStyle/>
          <a:p>
            <a:r>
              <a:rPr lang="en-US" b="1" dirty="0" smtClean="0">
                <a:ln>
                  <a:solidFill>
                    <a:schemeClr val="accent3"/>
                  </a:solidFill>
                </a:ln>
                <a:latin typeface="Aharoni" pitchFamily="2" charset="-79"/>
                <a:cs typeface="Aharoni" pitchFamily="2" charset="-79"/>
              </a:rPr>
              <a:t>APLIKASI </a:t>
            </a:r>
            <a:r>
              <a:rPr lang="en-US" b="1" i="1" dirty="0" smtClean="0">
                <a:ln>
                  <a:solidFill>
                    <a:schemeClr val="accent3"/>
                  </a:solidFill>
                </a:ln>
                <a:latin typeface="Aharoni" pitchFamily="2" charset="-79"/>
                <a:cs typeface="Aharoni" pitchFamily="2" charset="-79"/>
              </a:rPr>
              <a:t>STAGE DAMAGE FUNCTION</a:t>
            </a:r>
            <a:endParaRPr lang="id-ID" b="1" dirty="0">
              <a:ln>
                <a:solidFill>
                  <a:schemeClr val="accent3"/>
                </a:solidFill>
              </a:ln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60524"/>
            <a:ext cx="8715435" cy="5097476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Kerusakan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langsung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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kerusakan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yang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terjadi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karena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kontak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fisik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air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banjir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dengan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manusia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,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properti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atau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benda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lainnya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marL="514350" indent="-514350">
              <a:buAutoNum type="arabicPeriod"/>
            </a:pPr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Kerusakan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tidak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langsung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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kerusakan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yang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disebabkan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oleh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dampak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langsung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(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konsekuensi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)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terhadap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aktivitas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sosial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dan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ekonomi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marL="514350" indent="-514350">
              <a:buAutoNum type="arabicPeriod"/>
            </a:pP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Kerusakan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smtClean="0">
                <a:latin typeface="Arial" pitchFamily="34" charset="0"/>
                <a:cs typeface="Arial" pitchFamily="34" charset="0"/>
              </a:rPr>
              <a:t>tangible 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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terukur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jelas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secara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moneter</a:t>
            </a:r>
            <a:endParaRPr lang="en-US" sz="2800" i="1" dirty="0" smtClean="0">
              <a:latin typeface="Arial" pitchFamily="34" charset="0"/>
              <a:cs typeface="Arial" pitchFamily="34" charset="0"/>
            </a:endParaRPr>
          </a:p>
          <a:p>
            <a:pPr marL="514350" indent="-514350">
              <a:buAutoNum type="arabicPeriod"/>
            </a:pP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Kerusakan</a:t>
            </a:r>
            <a:r>
              <a:rPr lang="en-US" sz="2800" i="1" dirty="0" smtClean="0">
                <a:latin typeface="Arial" pitchFamily="34" charset="0"/>
                <a:cs typeface="Arial" pitchFamily="34" charset="0"/>
              </a:rPr>
              <a:t> intangible 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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tidak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terukur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jelas</a:t>
            </a:r>
            <a:endParaRPr lang="en-US" sz="2800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514350" indent="-514350"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	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secara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moneter</a:t>
            </a:r>
            <a:endParaRPr lang="id-ID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http://daad.wb.tu-harburg.de/typo3temp/pics/8b0d47d8c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01000" y="4786322"/>
            <a:ext cx="1143000" cy="1800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85728"/>
            <a:ext cx="9144000" cy="981075"/>
          </a:xfrm>
        </p:spPr>
        <p:txBody>
          <a:bodyPr/>
          <a:lstStyle/>
          <a:p>
            <a:r>
              <a:rPr lang="en-US" b="1" dirty="0" smtClean="0">
                <a:ln>
                  <a:solidFill>
                    <a:schemeClr val="accent3"/>
                  </a:solidFill>
                </a:ln>
                <a:latin typeface="Aharoni" pitchFamily="2" charset="-79"/>
                <a:cs typeface="Aharoni" pitchFamily="2" charset="-79"/>
              </a:rPr>
              <a:t>APLIKASI </a:t>
            </a:r>
            <a:r>
              <a:rPr lang="en-US" b="1" i="1" dirty="0" smtClean="0">
                <a:ln>
                  <a:solidFill>
                    <a:schemeClr val="accent3"/>
                  </a:solidFill>
                </a:ln>
                <a:latin typeface="Aharoni" pitchFamily="2" charset="-79"/>
                <a:cs typeface="Aharoni" pitchFamily="2" charset="-79"/>
              </a:rPr>
              <a:t>STAGE DAMAGE FUNCTION </a:t>
            </a:r>
            <a:r>
              <a:rPr lang="en-US" b="1" dirty="0" smtClean="0">
                <a:ln>
                  <a:solidFill>
                    <a:schemeClr val="accent3"/>
                  </a:solidFill>
                </a:ln>
                <a:latin typeface="Aharoni" pitchFamily="2" charset="-79"/>
                <a:cs typeface="Aharoni" pitchFamily="2" charset="-79"/>
              </a:rPr>
              <a:t>(2)</a:t>
            </a:r>
            <a:endParaRPr lang="id-ID" b="1" dirty="0">
              <a:ln>
                <a:solidFill>
                  <a:schemeClr val="accent3"/>
                </a:solidFill>
              </a:ln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60524"/>
            <a:ext cx="8715435" cy="5097476"/>
          </a:xfrm>
        </p:spPr>
        <p:txBody>
          <a:bodyPr/>
          <a:lstStyle/>
          <a:p>
            <a:pPr marL="514350" indent="-514350"/>
            <a:r>
              <a:rPr lang="en-US" sz="2800" dirty="0" smtClean="0"/>
              <a:t>SDF </a:t>
            </a:r>
            <a:r>
              <a:rPr lang="id-ID" sz="2800" dirty="0" smtClean="0"/>
              <a:t>dikembangkan </a:t>
            </a:r>
            <a:r>
              <a:rPr lang="id-ID" sz="2800" dirty="0" smtClean="0"/>
              <a:t>untuk memprediksi kerugian banjir. </a:t>
            </a:r>
            <a:endParaRPr lang="en-US" sz="2800" dirty="0" smtClean="0"/>
          </a:p>
          <a:p>
            <a:pPr marL="514350" indent="-514350"/>
            <a:r>
              <a:rPr lang="id-ID" sz="2800" dirty="0" smtClean="0"/>
              <a:t>SDF </a:t>
            </a:r>
            <a:r>
              <a:rPr lang="id-ID" sz="2800" dirty="0" smtClean="0"/>
              <a:t>dilakukan untuk memprediksi kerugian pada sejumlah </a:t>
            </a:r>
            <a:r>
              <a:rPr lang="id-ID" sz="2800" dirty="0" smtClean="0"/>
              <a:t>k</a:t>
            </a:r>
            <a:r>
              <a:rPr lang="en-US" sz="2800" dirty="0" err="1" smtClean="0"/>
              <a:t>las</a:t>
            </a:r>
            <a:r>
              <a:rPr lang="id-ID" sz="2800" dirty="0" smtClean="0"/>
              <a:t>ifikasi bangunan</a:t>
            </a:r>
            <a:r>
              <a:rPr lang="en-US" sz="2800" dirty="0" smtClean="0"/>
              <a:t>/</a:t>
            </a:r>
            <a:r>
              <a:rPr lang="en-US" sz="2800" dirty="0" err="1" smtClean="0"/>
              <a:t>aspek</a:t>
            </a:r>
            <a:r>
              <a:rPr lang="id-ID" sz="2800" dirty="0" smtClean="0"/>
              <a:t> </a:t>
            </a:r>
            <a:r>
              <a:rPr lang="id-ID" sz="2800" dirty="0" smtClean="0"/>
              <a:t>yang </a:t>
            </a:r>
            <a:r>
              <a:rPr lang="id-ID" sz="2800" dirty="0" smtClean="0"/>
              <a:t>berbeda</a:t>
            </a:r>
            <a:r>
              <a:rPr lang="en-US" sz="2800" dirty="0" smtClean="0"/>
              <a:t> </a:t>
            </a:r>
            <a:r>
              <a:rPr lang="en-US" sz="2800" dirty="0" smtClean="0">
                <a:sym typeface="Wingdings" pitchFamily="2" charset="2"/>
              </a:rPr>
              <a:t> </a:t>
            </a:r>
            <a:r>
              <a:rPr lang="en-US" sz="2800" dirty="0" err="1" smtClean="0">
                <a:sym typeface="Wingdings" pitchFamily="2" charset="2"/>
              </a:rPr>
              <a:t>menghasilkan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i="1" dirty="0" smtClean="0">
                <a:sym typeface="Wingdings" pitchFamily="2" charset="2"/>
              </a:rPr>
              <a:t>stage damage curve </a:t>
            </a:r>
            <a:r>
              <a:rPr lang="en-US" sz="2800" dirty="0" smtClean="0">
                <a:sym typeface="Wingdings" pitchFamily="2" charset="2"/>
              </a:rPr>
              <a:t>(SDC)</a:t>
            </a:r>
            <a:endParaRPr lang="en-US" sz="2800" dirty="0" smtClean="0"/>
          </a:p>
          <a:p>
            <a:pPr marL="514350" indent="-514350"/>
            <a:r>
              <a:rPr lang="id-ID" sz="2800" dirty="0" smtClean="0"/>
              <a:t>Sintesis </a:t>
            </a:r>
            <a:r>
              <a:rPr lang="id-ID" sz="2800" dirty="0" smtClean="0"/>
              <a:t>SDC tergantung dari ketersediaan </a:t>
            </a:r>
            <a:endParaRPr lang="en-US" sz="2800" dirty="0" smtClean="0"/>
          </a:p>
          <a:p>
            <a:pPr marL="514350" indent="-514350">
              <a:buNone/>
            </a:pPr>
            <a:r>
              <a:rPr lang="en-US" sz="2800" dirty="0" smtClean="0"/>
              <a:t>	</a:t>
            </a:r>
            <a:r>
              <a:rPr lang="id-ID" sz="2800" dirty="0" smtClean="0"/>
              <a:t>basis </a:t>
            </a:r>
            <a:r>
              <a:rPr lang="id-ID" sz="2800" dirty="0" smtClean="0"/>
              <a:t>data dan survei yang dilakukan. </a:t>
            </a:r>
            <a:endParaRPr lang="en-US" sz="2800" dirty="0" smtClean="0"/>
          </a:p>
          <a:p>
            <a:pPr marL="514350" indent="-514350"/>
            <a:r>
              <a:rPr lang="id-ID" sz="2800" dirty="0" smtClean="0"/>
              <a:t>Melalui </a:t>
            </a:r>
            <a:r>
              <a:rPr lang="id-ID" sz="2800" dirty="0" smtClean="0"/>
              <a:t>hasil SDC dapat dilihat hubungan </a:t>
            </a:r>
            <a:endParaRPr lang="en-US" sz="2800" dirty="0" smtClean="0"/>
          </a:p>
          <a:p>
            <a:pPr marL="514350" indent="-514350">
              <a:buNone/>
            </a:pPr>
            <a:r>
              <a:rPr lang="en-US" sz="2800" dirty="0" smtClean="0"/>
              <a:t>	</a:t>
            </a:r>
            <a:r>
              <a:rPr lang="id-ID" sz="2800" dirty="0" smtClean="0"/>
              <a:t>antar </a:t>
            </a:r>
            <a:r>
              <a:rPr lang="id-ID" sz="2800" dirty="0" smtClean="0"/>
              <a:t>variabel fungsi (Smith 1994).</a:t>
            </a:r>
            <a:endParaRPr lang="id-ID" sz="2800" dirty="0" smtClean="0">
              <a:latin typeface="Arial" pitchFamily="34" charset="0"/>
              <a:cs typeface="Arial" pitchFamily="34" charset="0"/>
            </a:endParaRPr>
          </a:p>
          <a:p>
            <a:pPr marL="514350" indent="-514350">
              <a:buNone/>
            </a:pPr>
            <a:r>
              <a:rPr lang="id-ID" sz="2800" dirty="0" smtClean="0"/>
              <a:t>. </a:t>
            </a:r>
            <a:endParaRPr lang="id-ID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http://daad.wb.tu-harburg.de/typo3temp/pics/8b0d47d8c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01000" y="4786322"/>
            <a:ext cx="1143000" cy="1800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85728"/>
            <a:ext cx="9144000" cy="981075"/>
          </a:xfrm>
        </p:spPr>
        <p:txBody>
          <a:bodyPr/>
          <a:lstStyle/>
          <a:p>
            <a:r>
              <a:rPr lang="en-US" b="1" dirty="0" smtClean="0">
                <a:ln>
                  <a:solidFill>
                    <a:schemeClr val="accent3"/>
                  </a:solidFill>
                </a:ln>
                <a:latin typeface="Aharoni" pitchFamily="2" charset="-79"/>
                <a:cs typeface="Aharoni" pitchFamily="2" charset="-79"/>
              </a:rPr>
              <a:t>APLIKASI </a:t>
            </a:r>
            <a:r>
              <a:rPr lang="en-US" b="1" i="1" dirty="0" smtClean="0">
                <a:ln>
                  <a:solidFill>
                    <a:schemeClr val="accent3"/>
                  </a:solidFill>
                </a:ln>
                <a:latin typeface="Aharoni" pitchFamily="2" charset="-79"/>
                <a:cs typeface="Aharoni" pitchFamily="2" charset="-79"/>
              </a:rPr>
              <a:t>STAGE DAMAGE FUNCTION</a:t>
            </a:r>
            <a:endParaRPr lang="id-ID" b="1" dirty="0">
              <a:ln>
                <a:solidFill>
                  <a:schemeClr val="accent3"/>
                </a:solidFill>
              </a:ln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60524"/>
            <a:ext cx="8715435" cy="5097476"/>
          </a:xfrm>
        </p:spPr>
        <p:txBody>
          <a:bodyPr/>
          <a:lstStyle/>
          <a:p>
            <a:pPr marL="514350" indent="-514350"/>
            <a:r>
              <a:rPr lang="en-US" sz="2800" dirty="0" err="1" smtClean="0"/>
              <a:t>Dalam</a:t>
            </a:r>
            <a:r>
              <a:rPr lang="en-US" sz="2800" dirty="0" smtClean="0"/>
              <a:t> </a:t>
            </a:r>
            <a:r>
              <a:rPr lang="en-US" sz="2800" dirty="0" err="1" smtClean="0"/>
              <a:t>penentuan</a:t>
            </a:r>
            <a:r>
              <a:rPr lang="en-US" sz="2800" dirty="0" smtClean="0"/>
              <a:t> </a:t>
            </a:r>
            <a:r>
              <a:rPr lang="id-ID" sz="2800" dirty="0" smtClean="0"/>
              <a:t>SDF </a:t>
            </a:r>
            <a:r>
              <a:rPr lang="en-US" sz="2800" dirty="0" smtClean="0">
                <a:sym typeface="Wingdings" pitchFamily="2" charset="2"/>
              </a:rPr>
              <a:t>:</a:t>
            </a:r>
          </a:p>
          <a:p>
            <a:pPr marL="514350" indent="-514350">
              <a:buNone/>
            </a:pPr>
            <a:r>
              <a:rPr lang="en-US" sz="2800" dirty="0" smtClean="0"/>
              <a:t>	1. </a:t>
            </a:r>
            <a:r>
              <a:rPr lang="id-ID" sz="2800" dirty="0" smtClean="0"/>
              <a:t>mengumpulkan data dari peristiwa kerusakan banjir aktual </a:t>
            </a:r>
            <a:endParaRPr lang="en-US" sz="2800" dirty="0" smtClean="0"/>
          </a:p>
          <a:p>
            <a:pPr marL="514350" indent="-514350">
              <a:buNone/>
            </a:pPr>
            <a:r>
              <a:rPr lang="en-US" sz="2800" dirty="0" smtClean="0"/>
              <a:t>	2. </a:t>
            </a:r>
            <a:r>
              <a:rPr lang="en-US" sz="2800" dirty="0" err="1" smtClean="0"/>
              <a:t>mem</a:t>
            </a:r>
            <a:r>
              <a:rPr lang="id-ID" sz="2800" dirty="0" smtClean="0"/>
              <a:t>prediksi kerusakan peristiwa banjir </a:t>
            </a:r>
            <a:endParaRPr lang="en-US" sz="2800" dirty="0" smtClean="0"/>
          </a:p>
          <a:p>
            <a:pPr marL="514350" indent="-514350">
              <a:buNone/>
            </a:pPr>
            <a:r>
              <a:rPr lang="en-US" sz="2800" dirty="0" smtClean="0"/>
              <a:t>	    </a:t>
            </a:r>
            <a:r>
              <a:rPr lang="id-ID" sz="2800" dirty="0" smtClean="0"/>
              <a:t>di masa yang akan datang. 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marL="514350" indent="-514350"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3. </a:t>
            </a:r>
            <a:r>
              <a:rPr lang="en-US" sz="2800" dirty="0" err="1" smtClean="0"/>
              <a:t>Menentukan</a:t>
            </a:r>
            <a:r>
              <a:rPr lang="en-US" sz="2800" dirty="0" smtClean="0"/>
              <a:t> </a:t>
            </a:r>
            <a:r>
              <a:rPr lang="id-ID" sz="2800" i="1" dirty="0" smtClean="0"/>
              <a:t>Stage </a:t>
            </a:r>
            <a:r>
              <a:rPr lang="id-ID" sz="2800" i="1" dirty="0" smtClean="0"/>
              <a:t>Damage Curve </a:t>
            </a:r>
            <a:r>
              <a:rPr lang="id-ID" sz="2800" dirty="0" smtClean="0"/>
              <a:t>(SDC). </a:t>
            </a:r>
            <a:endParaRPr lang="id-ID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http://daad.wb.tu-harburg.de/typo3temp/pics/8b0d47d8c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01000" y="4786322"/>
            <a:ext cx="1143000" cy="1800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/>
          <a:lstStyle/>
          <a:p>
            <a:r>
              <a:rPr lang="en-US" sz="3200" dirty="0" smtClean="0">
                <a:latin typeface="Aharoni" pitchFamily="2" charset="-79"/>
                <a:cs typeface="Aharoni" pitchFamily="2" charset="-79"/>
              </a:rPr>
              <a:t>INDIKATOR KERENTANAN BANJIR</a:t>
            </a:r>
            <a:endParaRPr lang="id-ID" sz="3200" dirty="0">
              <a:latin typeface="Aharoni" pitchFamily="2" charset="-79"/>
              <a:cs typeface="Aharoni" pitchFamily="2" charset="-79"/>
            </a:endParaRPr>
          </a:p>
        </p:txBody>
      </p:sp>
      <p:grpSp>
        <p:nvGrpSpPr>
          <p:cNvPr id="19458" name="Group 2"/>
          <p:cNvGrpSpPr>
            <a:grpSpLocks/>
          </p:cNvGrpSpPr>
          <p:nvPr/>
        </p:nvGrpSpPr>
        <p:grpSpPr bwMode="auto">
          <a:xfrm>
            <a:off x="285720" y="1142984"/>
            <a:ext cx="8549887" cy="5389563"/>
            <a:chOff x="2208" y="1081"/>
            <a:chExt cx="12559" cy="8879"/>
          </a:xfrm>
        </p:grpSpPr>
        <p:sp>
          <p:nvSpPr>
            <p:cNvPr id="19459" name="Text Box 3"/>
            <p:cNvSpPr txBox="1">
              <a:spLocks noChangeArrowheads="1"/>
            </p:cNvSpPr>
            <p:nvPr/>
          </p:nvSpPr>
          <p:spPr bwMode="auto">
            <a:xfrm>
              <a:off x="12280" y="1081"/>
              <a:ext cx="1380" cy="82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d-ID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Perkiraan kerusakan</a:t>
              </a:r>
              <a:endParaRPr kumimoji="0" lang="id-ID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460" name="Text Box 4"/>
            <p:cNvSpPr txBox="1">
              <a:spLocks noChangeArrowheads="1"/>
            </p:cNvSpPr>
            <p:nvPr/>
          </p:nvSpPr>
          <p:spPr bwMode="auto">
            <a:xfrm>
              <a:off x="11967" y="3317"/>
              <a:ext cx="2800" cy="979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d-ID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Karakteristik </a:t>
              </a:r>
              <a:r>
                <a:rPr kumimoji="0" lang="id-ID" sz="12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exposure</a:t>
              </a:r>
              <a:endParaRPr kumimoji="0" lang="id-ID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d-ID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(e.g kedalaman banjir)</a:t>
              </a:r>
              <a:endParaRPr kumimoji="0" lang="id-ID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461" name="Text Box 5"/>
            <p:cNvSpPr txBox="1">
              <a:spLocks noChangeArrowheads="1"/>
            </p:cNvSpPr>
            <p:nvPr/>
          </p:nvSpPr>
          <p:spPr bwMode="auto">
            <a:xfrm>
              <a:off x="12340" y="6120"/>
              <a:ext cx="1380" cy="82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d-ID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Perkiraan kerusakan</a:t>
              </a:r>
              <a:endParaRPr kumimoji="0" lang="id-ID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462" name="Text Box 6"/>
            <p:cNvSpPr txBox="1">
              <a:spLocks noChangeArrowheads="1"/>
            </p:cNvSpPr>
            <p:nvPr/>
          </p:nvSpPr>
          <p:spPr bwMode="auto">
            <a:xfrm>
              <a:off x="12387" y="8142"/>
              <a:ext cx="2360" cy="1079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d-ID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Karakteristik </a:t>
              </a:r>
              <a:r>
                <a:rPr kumimoji="0" lang="id-ID" sz="12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susceptibility</a:t>
              </a:r>
              <a:endParaRPr kumimoji="0" lang="id-ID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d-ID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(e.g kesiapan)</a:t>
              </a:r>
              <a:endParaRPr kumimoji="0" lang="id-ID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9463" name="Group 7"/>
            <p:cNvGrpSpPr>
              <a:grpSpLocks/>
            </p:cNvGrpSpPr>
            <p:nvPr/>
          </p:nvGrpSpPr>
          <p:grpSpPr bwMode="auto">
            <a:xfrm>
              <a:off x="2208" y="1261"/>
              <a:ext cx="12292" cy="8699"/>
              <a:chOff x="2208" y="1261"/>
              <a:chExt cx="12292" cy="8699"/>
            </a:xfrm>
          </p:grpSpPr>
          <p:cxnSp>
            <p:nvCxnSpPr>
              <p:cNvPr id="19464" name="AutoShape 8"/>
              <p:cNvCxnSpPr>
                <a:cxnSpLocks noChangeShapeType="1"/>
              </p:cNvCxnSpPr>
              <p:nvPr/>
            </p:nvCxnSpPr>
            <p:spPr bwMode="auto">
              <a:xfrm>
                <a:off x="12060" y="1941"/>
                <a:ext cx="0" cy="7099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grpSp>
            <p:nvGrpSpPr>
              <p:cNvPr id="19465" name="Group 9"/>
              <p:cNvGrpSpPr>
                <a:grpSpLocks/>
              </p:cNvGrpSpPr>
              <p:nvPr/>
            </p:nvGrpSpPr>
            <p:grpSpPr bwMode="auto">
              <a:xfrm>
                <a:off x="2208" y="1261"/>
                <a:ext cx="12292" cy="8699"/>
                <a:chOff x="2208" y="1261"/>
                <a:chExt cx="12292" cy="8699"/>
              </a:xfrm>
            </p:grpSpPr>
            <p:sp>
              <p:nvSpPr>
                <p:cNvPr id="19466" name="Rectangle 10"/>
                <p:cNvSpPr>
                  <a:spLocks noChangeArrowheads="1"/>
                </p:cNvSpPr>
                <p:nvPr/>
              </p:nvSpPr>
              <p:spPr bwMode="auto">
                <a:xfrm>
                  <a:off x="4208" y="1261"/>
                  <a:ext cx="3500" cy="154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id-ID" sz="1200" b="0" i="1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exposure	</a:t>
                  </a:r>
                  <a:endParaRPr kumimoji="0" lang="en-US" sz="1200" b="0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Arial" pitchFamily="34" charset="0"/>
                  </a:endParaRPr>
                </a:p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id-ID" sz="12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-jarak dengan sungai/laut	</a:t>
                  </a:r>
                  <a:endParaRPr kumimoji="0" lang="id-ID" sz="11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Arial" pitchFamily="34" charset="0"/>
                  </a:endParaRPr>
                </a:p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id-ID" sz="12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-ketinggian area	</a:t>
                  </a:r>
                  <a:endParaRPr kumimoji="0" lang="id-ID" sz="11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Arial" pitchFamily="34" charset="0"/>
                  </a:endParaRPr>
                </a:p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id-ID" sz="12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	-frekuensi banjir	</a:t>
                  </a:r>
                  <a:endParaRPr kumimoji="0" lang="id-ID" sz="11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Arial" pitchFamily="34" charset="0"/>
                  </a:endParaRPr>
                </a:p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id-ID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9467" name="Rectangle 11"/>
                <p:cNvSpPr>
                  <a:spLocks noChangeArrowheads="1"/>
                </p:cNvSpPr>
                <p:nvPr/>
              </p:nvSpPr>
              <p:spPr bwMode="auto">
                <a:xfrm>
                  <a:off x="2228" y="2361"/>
                  <a:ext cx="1420" cy="86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id-ID" sz="12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Indikator </a:t>
                  </a:r>
                  <a:r>
                    <a:rPr kumimoji="0" lang="id-ID" sz="1200" b="0" i="1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Exposure</a:t>
                  </a:r>
                  <a:endParaRPr kumimoji="0" lang="id-ID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9468" name="Rectangle 12"/>
                <p:cNvSpPr>
                  <a:spLocks noChangeArrowheads="1"/>
                </p:cNvSpPr>
                <p:nvPr/>
              </p:nvSpPr>
              <p:spPr bwMode="auto">
                <a:xfrm>
                  <a:off x="4208" y="2961"/>
                  <a:ext cx="3500" cy="151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id-ID" sz="12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Karakteristik banjir	</a:t>
                  </a:r>
                  <a:endParaRPr kumimoji="0" lang="en-US" sz="1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Arial" pitchFamily="34" charset="0"/>
                  </a:endParaRPr>
                </a:p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id-ID" sz="11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-durasi	</a:t>
                  </a:r>
                </a:p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id-ID" sz="11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-kecepatan	</a:t>
                  </a:r>
                </a:p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id-ID" sz="11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-area genangan dan kedalaman	</a:t>
                  </a:r>
                </a:p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id-ID" sz="11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-lain-lain	</a:t>
                  </a:r>
                </a:p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id-ID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cxnSp>
              <p:nvCxnSpPr>
                <p:cNvPr id="19469" name="AutoShape 13"/>
                <p:cNvCxnSpPr>
                  <a:cxnSpLocks noChangeShapeType="1"/>
                </p:cNvCxnSpPr>
                <p:nvPr/>
              </p:nvCxnSpPr>
              <p:spPr bwMode="auto">
                <a:xfrm flipV="1">
                  <a:off x="3928" y="1941"/>
                  <a:ext cx="0" cy="164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9470" name="AutoShape 14"/>
                <p:cNvCxnSpPr>
                  <a:cxnSpLocks noChangeShapeType="1"/>
                </p:cNvCxnSpPr>
                <p:nvPr/>
              </p:nvCxnSpPr>
              <p:spPr bwMode="auto">
                <a:xfrm>
                  <a:off x="3648" y="2801"/>
                  <a:ext cx="280" cy="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9471" name="AutoShape 15"/>
                <p:cNvCxnSpPr>
                  <a:cxnSpLocks noChangeShapeType="1"/>
                </p:cNvCxnSpPr>
                <p:nvPr/>
              </p:nvCxnSpPr>
              <p:spPr bwMode="auto">
                <a:xfrm>
                  <a:off x="3928" y="1941"/>
                  <a:ext cx="280" cy="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</p:cxnSp>
            <p:cxnSp>
              <p:nvCxnSpPr>
                <p:cNvPr id="19472" name="AutoShape 16"/>
                <p:cNvCxnSpPr>
                  <a:cxnSpLocks noChangeShapeType="1"/>
                </p:cNvCxnSpPr>
                <p:nvPr/>
              </p:nvCxnSpPr>
              <p:spPr bwMode="auto">
                <a:xfrm>
                  <a:off x="3928" y="3581"/>
                  <a:ext cx="280" cy="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</p:cxnSp>
            <p:cxnSp>
              <p:nvCxnSpPr>
                <p:cNvPr id="19473" name="AutoShape 17"/>
                <p:cNvCxnSpPr>
                  <a:cxnSpLocks noChangeShapeType="1"/>
                </p:cNvCxnSpPr>
                <p:nvPr/>
              </p:nvCxnSpPr>
              <p:spPr bwMode="auto">
                <a:xfrm>
                  <a:off x="7708" y="1941"/>
                  <a:ext cx="520" cy="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</p:cxnSp>
            <p:cxnSp>
              <p:nvCxnSpPr>
                <p:cNvPr id="19474" name="AutoShape 18"/>
                <p:cNvCxnSpPr>
                  <a:cxnSpLocks noChangeShapeType="1"/>
                </p:cNvCxnSpPr>
                <p:nvPr/>
              </p:nvCxnSpPr>
              <p:spPr bwMode="auto">
                <a:xfrm>
                  <a:off x="7708" y="3581"/>
                  <a:ext cx="520" cy="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</p:cxnSp>
            <p:sp>
              <p:nvSpPr>
                <p:cNvPr id="19475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8228" y="1541"/>
                  <a:ext cx="1660" cy="84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id-ID" sz="12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Karakteristik pemaparan</a:t>
                  </a:r>
                  <a:endParaRPr kumimoji="0" lang="id-ID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9476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8228" y="3181"/>
                  <a:ext cx="1520" cy="84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id-ID" sz="12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Bahaya banjir</a:t>
                  </a:r>
                  <a:endParaRPr kumimoji="0" lang="id-ID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9477" name="Rectangle 21"/>
                <p:cNvSpPr>
                  <a:spLocks noChangeArrowheads="1"/>
                </p:cNvSpPr>
                <p:nvPr/>
              </p:nvSpPr>
              <p:spPr bwMode="auto">
                <a:xfrm>
                  <a:off x="2208" y="4700"/>
                  <a:ext cx="4112" cy="1912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id-ID" sz="12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Elemen yang berisiko	</a:t>
                  </a:r>
                  <a:endParaRPr kumimoji="0" lang="en-US" sz="1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Arial" pitchFamily="34" charset="0"/>
                  </a:endParaRPr>
                </a:p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id-ID" sz="12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-orang, perusahaan	</a:t>
                  </a:r>
                  <a:endParaRPr kumimoji="0" lang="id-ID" sz="11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Arial" pitchFamily="34" charset="0"/>
                  </a:endParaRPr>
                </a:p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id-ID" sz="12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-bangunan	</a:t>
                  </a:r>
                  <a:endParaRPr kumimoji="0" lang="id-ID" sz="11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Arial" pitchFamily="34" charset="0"/>
                  </a:endParaRPr>
                </a:p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id-ID" sz="12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-produksi	</a:t>
                  </a:r>
                  <a:endParaRPr kumimoji="0" lang="id-ID" sz="11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Arial" pitchFamily="34" charset="0"/>
                  </a:endParaRPr>
                </a:p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id-ID" sz="12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-ekologi populasi</a:t>
                  </a:r>
                </a:p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id-ID" sz="12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-lain-lain	</a:t>
                  </a:r>
                  <a:endParaRPr kumimoji="0" lang="id-ID" sz="11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Arial" pitchFamily="34" charset="0"/>
                  </a:endParaRPr>
                </a:p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id-ID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cxnSp>
              <p:nvCxnSpPr>
                <p:cNvPr id="19478" name="AutoShape 22"/>
                <p:cNvCxnSpPr>
                  <a:cxnSpLocks noChangeShapeType="1"/>
                </p:cNvCxnSpPr>
                <p:nvPr/>
              </p:nvCxnSpPr>
              <p:spPr bwMode="auto">
                <a:xfrm flipV="1">
                  <a:off x="2920" y="3221"/>
                  <a:ext cx="0" cy="1479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</p:cxnSp>
            <p:sp>
              <p:nvSpPr>
                <p:cNvPr id="19479" name="Rectangle 23"/>
                <p:cNvSpPr>
                  <a:spLocks noChangeArrowheads="1"/>
                </p:cNvSpPr>
                <p:nvPr/>
              </p:nvSpPr>
              <p:spPr bwMode="auto">
                <a:xfrm>
                  <a:off x="2228" y="8020"/>
                  <a:ext cx="1700" cy="72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id-ID" sz="12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Indikator </a:t>
                  </a:r>
                  <a:r>
                    <a:rPr kumimoji="0" lang="id-ID" sz="1200" b="0" i="1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susceptibility</a:t>
                  </a:r>
                  <a:endParaRPr kumimoji="0" lang="id-ID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9480" name="Rectangle 24"/>
                <p:cNvSpPr>
                  <a:spLocks noChangeArrowheads="1"/>
                </p:cNvSpPr>
                <p:nvPr/>
              </p:nvSpPr>
              <p:spPr bwMode="auto">
                <a:xfrm>
                  <a:off x="4460" y="6640"/>
                  <a:ext cx="3848" cy="21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 typeface="Symbol" pitchFamily="18" charset="2"/>
                    <a:buChar char="·"/>
                    <a:tabLst/>
                  </a:pPr>
                  <a:r>
                    <a:rPr kumimoji="0" lang="id-ID" sz="12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Unit sosial dan ekonomi serta sistem</a:t>
                  </a:r>
                  <a:r>
                    <a:rPr kumimoji="0" lang="id-ID" sz="11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Kerentanan dalam arti sempit	</a:t>
                  </a:r>
                </a:p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 typeface="Symbol" pitchFamily="18" charset="2"/>
                    <a:buChar char="·"/>
                    <a:tabLst/>
                  </a:pPr>
                  <a:r>
                    <a:rPr kumimoji="0" lang="id-ID" sz="11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kerentanan termasuk kemampuan sosial:</a:t>
                  </a:r>
                </a:p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id-ID" sz="11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-kesiapan	</a:t>
                  </a:r>
                </a:p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id-ID" sz="11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-mengatasi	</a:t>
                  </a:r>
                </a:p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id-ID" sz="11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-pemulihan	</a:t>
                  </a:r>
                </a:p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id-ID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9481" name="Rectangle 25"/>
                <p:cNvSpPr>
                  <a:spLocks noChangeArrowheads="1"/>
                </p:cNvSpPr>
                <p:nvPr/>
              </p:nvSpPr>
              <p:spPr bwMode="auto">
                <a:xfrm>
                  <a:off x="4460" y="8940"/>
                  <a:ext cx="3848" cy="102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id-ID" sz="12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Unit ekologi, sistem	</a:t>
                  </a:r>
                  <a:endParaRPr lang="en-US" sz="1200" dirty="0" smtClean="0">
                    <a:latin typeface="Times New Roman" pitchFamily="18" charset="0"/>
                    <a:cs typeface="Arial" pitchFamily="34" charset="0"/>
                  </a:endParaRPr>
                </a:p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id-ID" sz="12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-indikator ketahanan	</a:t>
                  </a:r>
                  <a:endParaRPr kumimoji="0" lang="id-ID" sz="11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Arial" pitchFamily="34" charset="0"/>
                  </a:endParaRPr>
                </a:p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id-ID" sz="12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		</a:t>
                  </a:r>
                  <a:endParaRPr kumimoji="0" lang="id-ID" sz="11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Arial" pitchFamily="34" charset="0"/>
                  </a:endParaRPr>
                </a:p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id-ID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cxnSp>
              <p:nvCxnSpPr>
                <p:cNvPr id="19482" name="AutoShape 26"/>
                <p:cNvCxnSpPr>
                  <a:cxnSpLocks noChangeShapeType="1"/>
                </p:cNvCxnSpPr>
                <p:nvPr/>
              </p:nvCxnSpPr>
              <p:spPr bwMode="auto">
                <a:xfrm>
                  <a:off x="2920" y="6280"/>
                  <a:ext cx="0" cy="174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</p:cxnSp>
            <p:cxnSp>
              <p:nvCxnSpPr>
                <p:cNvPr id="19483" name="AutoShape 27"/>
                <p:cNvCxnSpPr>
                  <a:cxnSpLocks noChangeShapeType="1"/>
                </p:cNvCxnSpPr>
                <p:nvPr/>
              </p:nvCxnSpPr>
              <p:spPr bwMode="auto">
                <a:xfrm flipV="1">
                  <a:off x="4208" y="7480"/>
                  <a:ext cx="1" cy="194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9484" name="AutoShape 28"/>
                <p:cNvCxnSpPr>
                  <a:cxnSpLocks noChangeShapeType="1"/>
                </p:cNvCxnSpPr>
                <p:nvPr/>
              </p:nvCxnSpPr>
              <p:spPr bwMode="auto">
                <a:xfrm>
                  <a:off x="3928" y="8340"/>
                  <a:ext cx="280" cy="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9485" name="AutoShape 29"/>
                <p:cNvCxnSpPr>
                  <a:cxnSpLocks noChangeShapeType="1"/>
                </p:cNvCxnSpPr>
                <p:nvPr/>
              </p:nvCxnSpPr>
              <p:spPr bwMode="auto">
                <a:xfrm>
                  <a:off x="4208" y="7480"/>
                  <a:ext cx="280" cy="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</p:cxnSp>
            <p:cxnSp>
              <p:nvCxnSpPr>
                <p:cNvPr id="19486" name="AutoShape 30"/>
                <p:cNvCxnSpPr>
                  <a:cxnSpLocks noChangeShapeType="1"/>
                </p:cNvCxnSpPr>
                <p:nvPr/>
              </p:nvCxnSpPr>
              <p:spPr bwMode="auto">
                <a:xfrm>
                  <a:off x="4208" y="9400"/>
                  <a:ext cx="280" cy="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</p:cxnSp>
            <p:cxnSp>
              <p:nvCxnSpPr>
                <p:cNvPr id="19487" name="AutoShape 31"/>
                <p:cNvCxnSpPr>
                  <a:cxnSpLocks noChangeShapeType="1"/>
                </p:cNvCxnSpPr>
                <p:nvPr/>
              </p:nvCxnSpPr>
              <p:spPr bwMode="auto">
                <a:xfrm>
                  <a:off x="6320" y="5480"/>
                  <a:ext cx="800" cy="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</p:cxnSp>
            <p:sp>
              <p:nvSpPr>
                <p:cNvPr id="19488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7100" y="4960"/>
                  <a:ext cx="2500" cy="106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id-ID" sz="11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Unit yang terkena dampak serta nilainya (kerusakan potensial)</a:t>
                  </a:r>
                  <a:endParaRPr kumimoji="0" lang="id-ID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cxnSp>
              <p:nvCxnSpPr>
                <p:cNvPr id="19489" name="AutoShape 33"/>
                <p:cNvCxnSpPr>
                  <a:cxnSpLocks noChangeShapeType="1"/>
                </p:cNvCxnSpPr>
                <p:nvPr/>
              </p:nvCxnSpPr>
              <p:spPr bwMode="auto">
                <a:xfrm>
                  <a:off x="8308" y="7480"/>
                  <a:ext cx="212" cy="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9490" name="AutoShape 34"/>
                <p:cNvCxnSpPr>
                  <a:cxnSpLocks noChangeShapeType="1"/>
                </p:cNvCxnSpPr>
                <p:nvPr/>
              </p:nvCxnSpPr>
              <p:spPr bwMode="auto">
                <a:xfrm>
                  <a:off x="8336" y="9420"/>
                  <a:ext cx="212" cy="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9491" name="AutoShape 35"/>
                <p:cNvCxnSpPr>
                  <a:cxnSpLocks noChangeShapeType="1"/>
                </p:cNvCxnSpPr>
                <p:nvPr/>
              </p:nvCxnSpPr>
              <p:spPr bwMode="auto">
                <a:xfrm>
                  <a:off x="8548" y="7480"/>
                  <a:ext cx="0" cy="194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9492" name="AutoShape 36"/>
                <p:cNvCxnSpPr>
                  <a:cxnSpLocks noChangeShapeType="1"/>
                </p:cNvCxnSpPr>
                <p:nvPr/>
              </p:nvCxnSpPr>
              <p:spPr bwMode="auto">
                <a:xfrm>
                  <a:off x="8548" y="8340"/>
                  <a:ext cx="212" cy="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9493" name="AutoShape 37"/>
                <p:cNvCxnSpPr>
                  <a:cxnSpLocks noChangeShapeType="1"/>
                </p:cNvCxnSpPr>
                <p:nvPr/>
              </p:nvCxnSpPr>
              <p:spPr bwMode="auto">
                <a:xfrm>
                  <a:off x="8788" y="7700"/>
                  <a:ext cx="0" cy="146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9494" name="AutoShape 38"/>
                <p:cNvCxnSpPr>
                  <a:cxnSpLocks noChangeShapeType="1"/>
                </p:cNvCxnSpPr>
                <p:nvPr/>
              </p:nvCxnSpPr>
              <p:spPr bwMode="auto">
                <a:xfrm>
                  <a:off x="8788" y="7700"/>
                  <a:ext cx="280" cy="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</p:cxnSp>
            <p:cxnSp>
              <p:nvCxnSpPr>
                <p:cNvPr id="19495" name="AutoShape 39"/>
                <p:cNvCxnSpPr>
                  <a:cxnSpLocks noChangeShapeType="1"/>
                </p:cNvCxnSpPr>
                <p:nvPr/>
              </p:nvCxnSpPr>
              <p:spPr bwMode="auto">
                <a:xfrm>
                  <a:off x="8800" y="9160"/>
                  <a:ext cx="280" cy="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</p:cxnSp>
            <p:sp>
              <p:nvSpPr>
                <p:cNvPr id="19496" name="Text Box 40"/>
                <p:cNvSpPr txBox="1">
                  <a:spLocks noChangeArrowheads="1"/>
                </p:cNvSpPr>
                <p:nvPr/>
              </p:nvSpPr>
              <p:spPr bwMode="auto">
                <a:xfrm>
                  <a:off x="9040" y="7180"/>
                  <a:ext cx="1900" cy="104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id-ID" sz="12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Tingkat menyadari kerusakan</a:t>
                  </a:r>
                  <a:endParaRPr kumimoji="0" lang="id-ID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9497" name="Text Box 41"/>
                <p:cNvSpPr txBox="1">
                  <a:spLocks noChangeArrowheads="1"/>
                </p:cNvSpPr>
                <p:nvPr/>
              </p:nvSpPr>
              <p:spPr bwMode="auto">
                <a:xfrm>
                  <a:off x="9068" y="8660"/>
                  <a:ext cx="1900" cy="84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id-ID" sz="12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Efek jangka panjang</a:t>
                  </a:r>
                  <a:endParaRPr kumimoji="0" lang="id-ID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cxnSp>
              <p:nvCxnSpPr>
                <p:cNvPr id="19498" name="AutoShape 42"/>
                <p:cNvCxnSpPr>
                  <a:cxnSpLocks noChangeShapeType="1"/>
                </p:cNvCxnSpPr>
                <p:nvPr/>
              </p:nvCxnSpPr>
              <p:spPr bwMode="auto">
                <a:xfrm>
                  <a:off x="9888" y="1941"/>
                  <a:ext cx="2172" cy="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9499" name="AutoShape 43"/>
                <p:cNvCxnSpPr>
                  <a:cxnSpLocks noChangeShapeType="1"/>
                </p:cNvCxnSpPr>
                <p:nvPr/>
              </p:nvCxnSpPr>
              <p:spPr bwMode="auto">
                <a:xfrm>
                  <a:off x="9748" y="3581"/>
                  <a:ext cx="2312" cy="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9500" name="AutoShape 44"/>
                <p:cNvCxnSpPr>
                  <a:cxnSpLocks noChangeShapeType="1"/>
                </p:cNvCxnSpPr>
                <p:nvPr/>
              </p:nvCxnSpPr>
              <p:spPr bwMode="auto">
                <a:xfrm>
                  <a:off x="9600" y="5480"/>
                  <a:ext cx="2460" cy="1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9501" name="AutoShape 45"/>
                <p:cNvCxnSpPr>
                  <a:cxnSpLocks noChangeShapeType="1"/>
                </p:cNvCxnSpPr>
                <p:nvPr/>
              </p:nvCxnSpPr>
              <p:spPr bwMode="auto">
                <a:xfrm>
                  <a:off x="10968" y="7700"/>
                  <a:ext cx="1092" cy="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9502" name="AutoShape 46"/>
                <p:cNvCxnSpPr>
                  <a:cxnSpLocks noChangeShapeType="1"/>
                </p:cNvCxnSpPr>
                <p:nvPr/>
              </p:nvCxnSpPr>
              <p:spPr bwMode="auto">
                <a:xfrm>
                  <a:off x="10968" y="9040"/>
                  <a:ext cx="1092" cy="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9503" name="AutoShape 47"/>
                <p:cNvCxnSpPr>
                  <a:cxnSpLocks noChangeShapeType="1"/>
                </p:cNvCxnSpPr>
                <p:nvPr/>
              </p:nvCxnSpPr>
              <p:spPr bwMode="auto">
                <a:xfrm>
                  <a:off x="12060" y="5480"/>
                  <a:ext cx="520" cy="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</p:cxnSp>
            <p:sp>
              <p:nvSpPr>
                <p:cNvPr id="19504" name="Text Box 48"/>
                <p:cNvSpPr txBox="1">
                  <a:spLocks noChangeArrowheads="1"/>
                </p:cNvSpPr>
                <p:nvPr/>
              </p:nvSpPr>
              <p:spPr bwMode="auto">
                <a:xfrm>
                  <a:off x="12580" y="4960"/>
                  <a:ext cx="1920" cy="106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id-ID" sz="12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Analisis kerentanan banjir</a:t>
                  </a:r>
                  <a:endParaRPr kumimoji="0" lang="id-ID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</p:grpSp>
      <p:pic>
        <p:nvPicPr>
          <p:cNvPr id="51" name="Content Placeholder 50"/>
          <p:cNvPicPr>
            <a:picLocks noGrp="1"/>
          </p:cNvPicPr>
          <p:nvPr>
            <p:ph idx="1"/>
          </p:nvPr>
        </p:nvPicPr>
        <p:blipFill>
          <a:blip r:embed="rId2" cstate="print"/>
          <a:srcRect l="50431" t="24586" r="31913" b="51381"/>
          <a:stretch>
            <a:fillRect/>
          </a:stretch>
        </p:blipFill>
        <p:spPr bwMode="auto">
          <a:xfrm>
            <a:off x="7215206" y="1643050"/>
            <a:ext cx="1220063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Picture 51"/>
          <p:cNvPicPr/>
          <p:nvPr/>
        </p:nvPicPr>
        <p:blipFill>
          <a:blip r:embed="rId3" cstate="print"/>
          <a:srcRect l="48566" t="45304" r="34105" b="30663"/>
          <a:stretch>
            <a:fillRect/>
          </a:stretch>
        </p:blipFill>
        <p:spPr bwMode="auto">
          <a:xfrm>
            <a:off x="7286644" y="4714884"/>
            <a:ext cx="1406361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22450</TotalTime>
  <Words>585</Words>
  <Application>Microsoft Office PowerPoint</Application>
  <PresentationFormat>On-screen Show (4:3)</PresentationFormat>
  <Paragraphs>102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Diseño predeterminado</vt:lpstr>
      <vt:lpstr>Slide 1</vt:lpstr>
      <vt:lpstr>PENDAHULUAN</vt:lpstr>
      <vt:lpstr>IDENTIFIKASI RESIKO</vt:lpstr>
      <vt:lpstr>IDENTIFIKASI RESIKO (2)</vt:lpstr>
      <vt:lpstr>KERUSAKAN AKIBAT BANJIR</vt:lpstr>
      <vt:lpstr>APLIKASI STAGE DAMAGE FUNCTION</vt:lpstr>
      <vt:lpstr>APLIKASI STAGE DAMAGE FUNCTION (2)</vt:lpstr>
      <vt:lpstr>APLIKASI STAGE DAMAGE FUNCTION</vt:lpstr>
      <vt:lpstr>INDIKATOR KERENTANAN BANJIR</vt:lpstr>
      <vt:lpstr>FLOOD VULNERABILITY ANALYSIS </vt:lpstr>
      <vt:lpstr>FLOOD VULNERABILITY ANALYSIS </vt:lpstr>
      <vt:lpstr>EXPOSURE INDICATORS</vt:lpstr>
      <vt:lpstr>SUSCEPTIBILITY INDICATORS</vt:lpstr>
      <vt:lpstr>TERIMAKASIH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TOSHIBA</cp:lastModifiedBy>
  <cp:revision>729</cp:revision>
  <dcterms:created xsi:type="dcterms:W3CDTF">2010-05-23T14:28:12Z</dcterms:created>
  <dcterms:modified xsi:type="dcterms:W3CDTF">2013-11-12T00:08:13Z</dcterms:modified>
</cp:coreProperties>
</file>